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4"/>
  </p:notesMasterIdLst>
  <p:sldIdLst>
    <p:sldId id="256" r:id="rId2"/>
    <p:sldId id="289" r:id="rId3"/>
    <p:sldId id="290" r:id="rId4"/>
    <p:sldId id="285" r:id="rId5"/>
    <p:sldId id="282" r:id="rId6"/>
    <p:sldId id="283" r:id="rId7"/>
    <p:sldId id="284" r:id="rId8"/>
    <p:sldId id="286" r:id="rId9"/>
    <p:sldId id="292" r:id="rId10"/>
    <p:sldId id="288" r:id="rId11"/>
    <p:sldId id="287" r:id="rId12"/>
    <p:sldId id="261" r:id="rId13"/>
    <p:sldId id="260" r:id="rId14"/>
    <p:sldId id="270" r:id="rId15"/>
    <p:sldId id="293" r:id="rId16"/>
    <p:sldId id="278" r:id="rId17"/>
    <p:sldId id="280" r:id="rId18"/>
    <p:sldId id="276" r:id="rId19"/>
    <p:sldId id="277" r:id="rId20"/>
    <p:sldId id="259" r:id="rId21"/>
    <p:sldId id="291" r:id="rId22"/>
    <p:sldId id="294" r:id="rId23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33" autoAdjust="0"/>
    <p:restoredTop sz="94660"/>
  </p:normalViewPr>
  <p:slideViewPr>
    <p:cSldViewPr>
      <p:cViewPr varScale="1">
        <p:scale>
          <a:sx n="45" d="100"/>
          <a:sy n="45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9863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0B1B872-7AD3-469A-966D-9EF942224010}" type="datetimeFigureOut">
              <a:rPr lang="en-US"/>
              <a:pPr>
                <a:defRPr/>
              </a:pPr>
              <a:t>9/1/2010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9863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EB72E9F-2D9E-4E54-A3BE-92A63B4F7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2937D-1E3A-46F5-94CB-C9E2BCF71CC3}" type="datetimeFigureOut">
              <a:rPr lang="en-US" smtClean="0"/>
              <a:pPr>
                <a:defRPr/>
              </a:pPr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E9D91-C353-4453-8095-B378A2845B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FCF05-84AA-431F-9AC8-C6578F30B781}" type="datetimeFigureOut">
              <a:rPr lang="en-US" smtClean="0"/>
              <a:pPr>
                <a:defRPr/>
              </a:pPr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4E72-9335-4892-9F43-A5CBBDB6A1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97C4CE-9327-4CFB-96DE-0558369017F4}" type="datetimeFigureOut">
              <a:rPr lang="en-US" smtClean="0"/>
              <a:pPr>
                <a:defRPr/>
              </a:pPr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8DB7C-D23D-4627-975E-B125AA07D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267B6D-6EFF-43F3-9D29-EC74648C986A}" type="datetimeFigureOut">
              <a:rPr lang="en-US" smtClean="0"/>
              <a:pPr>
                <a:defRPr/>
              </a:pPr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FFD7D-E1C7-4161-9B33-0B5566D021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05FDB-8056-49F5-9A17-50E9C1167925}" type="datetimeFigureOut">
              <a:rPr lang="en-US" smtClean="0"/>
              <a:pPr>
                <a:defRPr/>
              </a:pPr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2D285-4C0C-4BD8-8FD0-8058ABC2E0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2B7511-6BF2-4F76-B4CA-D578752D5D21}" type="datetimeFigureOut">
              <a:rPr lang="en-US" smtClean="0"/>
              <a:pPr>
                <a:defRPr/>
              </a:pPr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EB39D-1760-4630-82DB-E630C6E21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95F00-2942-4151-A3EB-F121E256789D}" type="datetimeFigureOut">
              <a:rPr lang="en-US" smtClean="0"/>
              <a:pPr>
                <a:defRPr/>
              </a:pPr>
              <a:t>9/1/2010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339B-5795-4F78-AA19-AF2E687059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48171-5DA1-4C2D-A843-3985F1E0B9C8}" type="datetimeFigureOut">
              <a:rPr lang="en-US" smtClean="0"/>
              <a:pPr>
                <a:defRPr/>
              </a:pPr>
              <a:t>9/1/2010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4F599-85EB-4D99-AA5E-3B3613C585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8FFFA-3985-456E-B6F3-A524587C8A12}" type="datetimeFigureOut">
              <a:rPr lang="en-US" smtClean="0"/>
              <a:pPr>
                <a:defRPr/>
              </a:pPr>
              <a:t>9/1/2010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846A1-E9EE-41C4-855D-E227207B43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AF1628-3BC3-46B8-BC6D-C6BB37E98BD4}" type="datetimeFigureOut">
              <a:rPr lang="en-US" smtClean="0"/>
              <a:pPr>
                <a:defRPr/>
              </a:pPr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500EC-8118-4520-B26F-6C3656F0F1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0EA0DC-BFD5-4225-B85F-4D5A8DE3B66D}" type="datetimeFigureOut">
              <a:rPr lang="en-US" smtClean="0"/>
              <a:pPr>
                <a:defRPr/>
              </a:pPr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A9B4-56CC-49E9-8128-F60BFEE094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9CC9CC-19EF-4547-A778-540CB3C7435E}" type="datetimeFigureOut">
              <a:rPr lang="en-US" smtClean="0"/>
              <a:pPr>
                <a:defRPr/>
              </a:pPr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92F5A2-16C1-468B-A61E-032009407B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0" y="152400"/>
            <a:ext cx="9144000" cy="670559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dirty="0" smtClean="0">
                <a:latin typeface="Impact" pitchFamily="34" charset="0"/>
              </a:rPr>
              <a:t>Citizens , Experts </a:t>
            </a:r>
            <a:br>
              <a:rPr lang="en-US" sz="5400" dirty="0" smtClean="0">
                <a:latin typeface="Impact" pitchFamily="34" charset="0"/>
              </a:rPr>
            </a:br>
            <a:r>
              <a:rPr lang="en-US" sz="5400" dirty="0" smtClean="0">
                <a:latin typeface="Impact" pitchFamily="34" charset="0"/>
              </a:rPr>
              <a:t>&amp; </a:t>
            </a:r>
            <a:br>
              <a:rPr lang="en-US" sz="5400" dirty="0" smtClean="0">
                <a:latin typeface="Impact" pitchFamily="34" charset="0"/>
              </a:rPr>
            </a:br>
            <a:r>
              <a:rPr lang="en-US" sz="5400" dirty="0" smtClean="0">
                <a:latin typeface="Impact" pitchFamily="34" charset="0"/>
              </a:rPr>
              <a:t>Local Environmental Knowledge</a:t>
            </a:r>
            <a:br>
              <a:rPr lang="en-US" sz="5400" dirty="0" smtClean="0">
                <a:latin typeface="Impact" pitchFamily="34" charset="0"/>
              </a:rPr>
            </a:br>
            <a:r>
              <a:rPr lang="en-US" sz="2800" dirty="0" smtClean="0">
                <a:latin typeface="Impact" pitchFamily="34" charset="0"/>
              </a:rPr>
              <a:t>Ken </a:t>
            </a:r>
            <a:r>
              <a:rPr lang="en-US" sz="2800" dirty="0" err="1" smtClean="0">
                <a:latin typeface="Impact" pitchFamily="34" charset="0"/>
              </a:rPr>
              <a:t>Salo</a:t>
            </a:r>
            <a:r>
              <a:rPr lang="en-US" sz="2800" dirty="0" smtClean="0">
                <a:latin typeface="Impact" pitchFamily="34" charset="0"/>
              </a:rPr>
              <a:t> </a:t>
            </a:r>
            <a:br>
              <a:rPr lang="en-US" sz="2800" dirty="0" smtClean="0">
                <a:latin typeface="Impact" pitchFamily="34" charset="0"/>
              </a:rPr>
            </a:br>
            <a:r>
              <a:rPr lang="en-US" sz="2800" dirty="0" smtClean="0">
                <a:latin typeface="Impact" pitchFamily="34" charset="0"/>
              </a:rPr>
              <a:t>DURP at UIUC</a:t>
            </a:r>
            <a:br>
              <a:rPr lang="en-US" sz="2800" dirty="0" smtClean="0">
                <a:latin typeface="Impact" pitchFamily="34" charset="0"/>
              </a:rPr>
            </a:br>
            <a:r>
              <a:rPr lang="en-US" sz="2800" dirty="0" smtClean="0">
                <a:latin typeface="Impact" pitchFamily="34" charset="0"/>
              </a:rPr>
              <a:t>kensalo@illinois.edu</a:t>
            </a:r>
            <a:r>
              <a:rPr lang="en-US" sz="2800" dirty="0" smtClean="0">
                <a:latin typeface="Impact" pitchFamily="34" charset="0"/>
              </a:rPr>
              <a:t>   </a:t>
            </a:r>
            <a:endParaRPr lang="en-US" sz="2800" dirty="0" smtClean="0"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629400" cy="2514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800" dirty="0" smtClean="0">
              <a:solidFill>
                <a:srgbClr val="898989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800" dirty="0" smtClean="0">
              <a:solidFill>
                <a:srgbClr val="898989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800" dirty="0" smtClean="0">
              <a:solidFill>
                <a:srgbClr val="898989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800" dirty="0" smtClean="0">
              <a:solidFill>
                <a:srgbClr val="898989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800" dirty="0" smtClean="0">
              <a:solidFill>
                <a:srgbClr val="898989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898989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431925"/>
          </a:xfrm>
          <a:noFill/>
          <a:ln/>
        </p:spPr>
        <p:txBody>
          <a:bodyPr/>
          <a:lstStyle/>
          <a:p>
            <a:r>
              <a:rPr lang="en-US" sz="4000" b="1" dirty="0" smtClean="0">
                <a:effectLst/>
              </a:rPr>
              <a:t>Contested re-presentations of case study context  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524000"/>
            <a:ext cx="8845550" cy="5334000"/>
          </a:xfrm>
          <a:noFill/>
          <a:ln/>
        </p:spPr>
        <p:txBody>
          <a:bodyPr/>
          <a:lstStyle/>
          <a:p>
            <a:r>
              <a:rPr lang="en-US" sz="2800" dirty="0" smtClean="0">
                <a:effectLst/>
              </a:rPr>
              <a:t>N End as segregated space  due to suburbanization ,white flight and urban renewal projects;</a:t>
            </a:r>
          </a:p>
          <a:p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Douglass Park Neighborhood as socio-cultural center</a:t>
            </a:r>
          </a:p>
          <a:p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City District 1 connected to campus via 4th Street and downtown via N First Street development corridor;</a:t>
            </a:r>
          </a:p>
          <a:p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Planning Area 2 in need of preservation.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/>
        </p:spPr>
        <p:txBody>
          <a:bodyPr/>
          <a:lstStyle/>
          <a:p>
            <a:r>
              <a:rPr lang="en-US" b="1" dirty="0" smtClean="0">
                <a:effectLst/>
              </a:rPr>
              <a:t>Case Study 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2286000"/>
            <a:ext cx="3657600" cy="353536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dirty="0" smtClean="0">
                <a:effectLst/>
              </a:rPr>
              <a:t>CUCPJ’s FOIA request to the IEPA in </a:t>
            </a:r>
            <a:r>
              <a:rPr lang="en-US" sz="2800" smtClean="0">
                <a:effectLst/>
              </a:rPr>
              <a:t>response citizen concerns </a:t>
            </a:r>
            <a:r>
              <a:rPr lang="en-US" sz="2800" dirty="0" smtClean="0">
                <a:effectLst/>
              </a:rPr>
              <a:t>about health risk of vacant lot.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effectLst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UP 478, 2007 adopts CUCPJ as community client.  </a:t>
            </a:r>
            <a:endParaRPr lang="en-US" sz="2800" dirty="0" smtClean="0">
              <a:effectLst/>
            </a:endParaRPr>
          </a:p>
        </p:txBody>
      </p:sp>
      <p:pic>
        <p:nvPicPr>
          <p:cNvPr id="4" name="Picture Placeholder 3" descr="fifth and Hi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22098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2819400" y="5715000"/>
            <a:ext cx="5791200" cy="914400"/>
          </a:xfrm>
        </p:spPr>
        <p:txBody>
          <a:bodyPr anchor="b">
            <a:normAutofit/>
          </a:bodyPr>
          <a:lstStyle/>
          <a:p>
            <a:r>
              <a:rPr lang="en-US" sz="2400" dirty="0" smtClean="0"/>
              <a:t>Former </a:t>
            </a:r>
            <a:r>
              <a:rPr lang="en-US" sz="2400" dirty="0"/>
              <a:t>M</a:t>
            </a:r>
            <a:r>
              <a:rPr lang="en-US" sz="2400" dirty="0" smtClean="0"/>
              <a:t>anufactured </a:t>
            </a:r>
            <a:r>
              <a:rPr lang="en-US" sz="2400" dirty="0"/>
              <a:t>G</a:t>
            </a:r>
            <a:r>
              <a:rPr lang="en-US" sz="2400" dirty="0" smtClean="0"/>
              <a:t>as Plant in North </a:t>
            </a:r>
            <a:r>
              <a:rPr lang="en-US" sz="2400" dirty="0"/>
              <a:t>C</a:t>
            </a:r>
            <a:r>
              <a:rPr lang="en-US" sz="2400" dirty="0" smtClean="0"/>
              <a:t>hampaign, image </a:t>
            </a:r>
            <a:r>
              <a:rPr lang="en-US" sz="2400" b="0" dirty="0" smtClean="0"/>
              <a:t>circa 1953</a:t>
            </a:r>
          </a:p>
        </p:txBody>
      </p:sp>
      <p:pic>
        <p:nvPicPr>
          <p:cNvPr id="19458" name="Picture Placeholder 4" descr="http---www.epa.state.il.us-land-site-remediation-annual-reports-srp-annual-2000.pdf - Adobe Reader.bmp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4121" r="4121"/>
          <a:stretch>
            <a:fillRect/>
          </a:stretch>
        </p:blipFill>
        <p:spPr>
          <a:xfrm>
            <a:off x="2819400" y="1295400"/>
            <a:ext cx="5943600" cy="4457700"/>
          </a:xfrm>
        </p:spPr>
      </p:pic>
      <p:sp>
        <p:nvSpPr>
          <p:cNvPr id="4" name="Rectangle 3"/>
          <p:cNvSpPr/>
          <p:nvPr/>
        </p:nvSpPr>
        <p:spPr>
          <a:xfrm>
            <a:off x="228600" y="1371600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sz="2800" dirty="0" smtClean="0">
              <a:effectLst/>
            </a:endParaRPr>
          </a:p>
          <a:p>
            <a:pPr>
              <a:lnSpc>
                <a:spcPct val="80000"/>
              </a:lnSpc>
            </a:pPr>
            <a:endParaRPr lang="en-US" dirty="0" smtClean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UP 478 activities</a:t>
            </a:r>
            <a:endParaRPr lang="en-US" dirty="0" smtClean="0">
              <a:effectLst/>
            </a:endParaRPr>
          </a:p>
          <a:p>
            <a:endParaRPr lang="en-US" b="1" u="sng" dirty="0"/>
          </a:p>
        </p:txBody>
      </p:sp>
      <p:sp>
        <p:nvSpPr>
          <p:cNvPr id="6" name="Rectangle 5"/>
          <p:cNvSpPr/>
          <p:nvPr/>
        </p:nvSpPr>
        <p:spPr>
          <a:xfrm>
            <a:off x="152400" y="1219200"/>
            <a:ext cx="251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a) </a:t>
            </a:r>
            <a:r>
              <a:rPr lang="en-US" dirty="0" smtClean="0">
                <a:effectLst/>
              </a:rPr>
              <a:t>Archival search: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1066800" y="5791200"/>
            <a:ext cx="6821488" cy="609600"/>
          </a:xfrm>
        </p:spPr>
        <p:txBody>
          <a:bodyPr anchor="b">
            <a:normAutofit/>
          </a:bodyPr>
          <a:lstStyle/>
          <a:p>
            <a:r>
              <a:rPr lang="en-US" sz="2400" b="0" dirty="0" smtClean="0"/>
              <a:t>Sanborn  map of the FMGP Site, circa 1892</a:t>
            </a:r>
          </a:p>
        </p:txBody>
      </p:sp>
      <p:pic>
        <p:nvPicPr>
          <p:cNvPr id="20482" name="Picture Placeholder 10" descr="Gasworks champaign 1887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457200"/>
            <a:ext cx="70866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2299447" y="5679141"/>
            <a:ext cx="6629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Ameren-IP map of underground toxins, 1990</a:t>
            </a:r>
          </a:p>
        </p:txBody>
      </p:sp>
      <p:pic>
        <p:nvPicPr>
          <p:cNvPr id="21506" name="Picture 4" descr="5thHillSit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57200"/>
            <a:ext cx="4748213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5240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Freedom of Information Act (FOIA) request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1000" y="228600"/>
            <a:ext cx="3230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UP 478 activities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65426"/>
            <a:ext cx="8839200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Other UP 478 workshop activities</a:t>
            </a:r>
            <a:endParaRPr lang="en-US" dirty="0" smtClean="0">
              <a:effectLst/>
            </a:endParaRPr>
          </a:p>
          <a:p>
            <a:endParaRPr lang="en-US" b="1" u="sng" dirty="0" smtClean="0"/>
          </a:p>
          <a:p>
            <a:pPr marL="514350" indent="-514350">
              <a:lnSpc>
                <a:spcPct val="80000"/>
              </a:lnSpc>
            </a:pPr>
            <a:r>
              <a:rPr lang="en-US" dirty="0" smtClean="0">
                <a:effectLst/>
              </a:rPr>
              <a:t>c) </a:t>
            </a:r>
            <a:r>
              <a:rPr lang="en-US" sz="2800" dirty="0" smtClean="0">
                <a:effectLst/>
              </a:rPr>
              <a:t>Attending closed meetings and open houses;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LcParenR"/>
            </a:pPr>
            <a:endParaRPr lang="en-US" sz="2800" dirty="0" smtClean="0">
              <a:effectLst/>
            </a:endParaRPr>
          </a:p>
          <a:p>
            <a:pPr marL="514350" indent="-514350">
              <a:lnSpc>
                <a:spcPct val="80000"/>
              </a:lnSpc>
            </a:pPr>
            <a:r>
              <a:rPr lang="en-US" sz="2800" dirty="0" smtClean="0">
                <a:effectLst/>
              </a:rPr>
              <a:t>d) Organizing public meetings; 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LcParenR"/>
            </a:pPr>
            <a:endParaRPr lang="en-US" sz="2800" dirty="0"/>
          </a:p>
          <a:p>
            <a:pPr marL="514350" indent="-514350">
              <a:lnSpc>
                <a:spcPct val="80000"/>
              </a:lnSpc>
            </a:pPr>
            <a:r>
              <a:rPr lang="en-US" sz="2800" dirty="0" smtClean="0"/>
              <a:t>e) T</a:t>
            </a:r>
            <a:r>
              <a:rPr lang="en-US" sz="2800" dirty="0" smtClean="0">
                <a:effectLst/>
              </a:rPr>
              <a:t>oxic tours; 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LcParenR"/>
            </a:pPr>
            <a:endParaRPr lang="en-US" sz="2800" dirty="0"/>
          </a:p>
          <a:p>
            <a:pPr marL="514350" indent="-514350">
              <a:lnSpc>
                <a:spcPct val="80000"/>
              </a:lnSpc>
            </a:pPr>
            <a:r>
              <a:rPr lang="en-US" sz="2800" dirty="0" smtClean="0">
                <a:effectLst/>
              </a:rPr>
              <a:t>f)  Radio </a:t>
            </a:r>
            <a:r>
              <a:rPr lang="en-US" sz="2800" dirty="0" smtClean="0"/>
              <a:t>program</a:t>
            </a:r>
            <a:r>
              <a:rPr lang="en-US" sz="2800" dirty="0" smtClean="0">
                <a:effectLst/>
              </a:rPr>
              <a:t>s, focus groups and face to face interviews;</a:t>
            </a:r>
          </a:p>
          <a:p>
            <a:pPr marL="514350" indent="-514350">
              <a:lnSpc>
                <a:spcPct val="80000"/>
              </a:lnSpc>
            </a:pPr>
            <a:endParaRPr lang="en-US" sz="2800" dirty="0"/>
          </a:p>
          <a:p>
            <a:pPr marL="514350" indent="-514350">
              <a:lnSpc>
                <a:spcPct val="80000"/>
              </a:lnSpc>
            </a:pPr>
            <a:r>
              <a:rPr lang="en-US" sz="2800" dirty="0" smtClean="0">
                <a:effectLst/>
              </a:rPr>
              <a:t>g) Organizing health-justice coalitions;</a:t>
            </a:r>
          </a:p>
          <a:p>
            <a:pPr marL="514350" indent="-514350">
              <a:lnSpc>
                <a:spcPct val="80000"/>
              </a:lnSpc>
            </a:pPr>
            <a:r>
              <a:rPr lang="en-US" sz="2800" dirty="0" smtClean="0">
                <a:effectLst/>
              </a:rPr>
              <a:t> </a:t>
            </a:r>
          </a:p>
          <a:p>
            <a:pPr marL="514350" indent="-514350">
              <a:lnSpc>
                <a:spcPct val="80000"/>
              </a:lnSpc>
              <a:buAutoNum type="alphaLcParenR" startAt="8"/>
            </a:pPr>
            <a:r>
              <a:rPr lang="en-US" sz="2800" dirty="0" smtClean="0">
                <a:effectLst/>
              </a:rPr>
              <a:t>Mapping local knowledge of health concerns</a:t>
            </a:r>
          </a:p>
          <a:p>
            <a:pPr marL="514350" indent="-514350">
              <a:lnSpc>
                <a:spcPct val="80000"/>
              </a:lnSpc>
              <a:buAutoNum type="alphaLcParenR" startAt="8"/>
            </a:pPr>
            <a:endParaRPr lang="en-US" sz="2800" dirty="0"/>
          </a:p>
          <a:p>
            <a:pPr marL="514350" indent="-514350">
              <a:lnSpc>
                <a:spcPct val="80000"/>
              </a:lnSpc>
              <a:buAutoNum type="alphaLcParenR" startAt="8"/>
            </a:pPr>
            <a:r>
              <a:rPr lang="en-US" sz="2800" dirty="0" smtClean="0">
                <a:effectLst/>
              </a:rPr>
              <a:t>Revealing contrasting evidence for </a:t>
            </a:r>
            <a:r>
              <a:rPr lang="en-US" sz="2800" dirty="0" smtClean="0"/>
              <a:t>counter claims</a:t>
            </a:r>
            <a:r>
              <a:rPr lang="en-US" sz="2800" dirty="0" smtClean="0">
                <a:effectLst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1" cy="1066799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Ameren’s positions and practices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19200"/>
            <a:ext cx="8991600" cy="5334000"/>
          </a:xfrm>
        </p:spPr>
        <p:txBody>
          <a:bodyPr>
            <a:normAutofit fontScale="70000" lnSpcReduction="20000"/>
          </a:bodyPr>
          <a:lstStyle/>
          <a:p>
            <a:pPr marL="274320">
              <a:lnSpc>
                <a:spcPct val="120000"/>
              </a:lnSpc>
              <a:spcBef>
                <a:spcPts val="0"/>
              </a:spcBef>
            </a:pPr>
            <a:r>
              <a:rPr lang="en-US" sz="4000" dirty="0" smtClean="0"/>
              <a:t>Ameren IP claims that their voluntary site remediation project (VSRP) is compliant with federal and state laws and in progress since 1990’s.</a:t>
            </a:r>
          </a:p>
          <a:p>
            <a:pPr marL="274320">
              <a:lnSpc>
                <a:spcPct val="120000"/>
              </a:lnSpc>
              <a:spcBef>
                <a:spcPts val="0"/>
              </a:spcBef>
              <a:buNone/>
            </a:pPr>
            <a:endParaRPr lang="en-US" sz="4000" dirty="0" smtClean="0"/>
          </a:p>
          <a:p>
            <a:pPr marL="274320">
              <a:lnSpc>
                <a:spcPct val="120000"/>
              </a:lnSpc>
              <a:spcBef>
                <a:spcPts val="0"/>
              </a:spcBef>
            </a:pPr>
            <a:r>
              <a:rPr lang="en-US" sz="4000" dirty="0" smtClean="0"/>
              <a:t>Their community relations protocol has put information in public domain.</a:t>
            </a:r>
          </a:p>
          <a:p>
            <a:pPr marL="274320">
              <a:lnSpc>
                <a:spcPct val="120000"/>
              </a:lnSpc>
              <a:spcBef>
                <a:spcPts val="0"/>
              </a:spcBef>
            </a:pPr>
            <a:endParaRPr lang="en-US" sz="4000" dirty="0" smtClean="0"/>
          </a:p>
          <a:p>
            <a:pPr marL="274320">
              <a:lnSpc>
                <a:spcPct val="120000"/>
              </a:lnSpc>
              <a:spcBef>
                <a:spcPts val="0"/>
              </a:spcBef>
            </a:pPr>
            <a:r>
              <a:rPr lang="en-US" sz="4000" dirty="0" smtClean="0"/>
              <a:t> Local area librarian claims that no information was ever deposited at Douglass Public Library; </a:t>
            </a:r>
          </a:p>
          <a:p>
            <a:pPr marL="274320">
              <a:lnSpc>
                <a:spcPct val="120000"/>
              </a:lnSpc>
              <a:spcBef>
                <a:spcPts val="0"/>
              </a:spcBef>
              <a:buNone/>
            </a:pPr>
            <a:endParaRPr lang="en-US" sz="4000" dirty="0" smtClean="0"/>
          </a:p>
          <a:p>
            <a:pPr marL="274320">
              <a:lnSpc>
                <a:spcPct val="120000"/>
              </a:lnSpc>
              <a:spcBef>
                <a:spcPts val="0"/>
              </a:spcBef>
            </a:pPr>
            <a:r>
              <a:rPr lang="en-US" sz="4000" dirty="0" smtClean="0"/>
              <a:t>CUCPJ claims that fencing and signage is inadequate and breaks in the perimeter fence not fixed.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-228600" y="0"/>
            <a:ext cx="9524999" cy="143192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Other actors’ positions and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52400" y="1371600"/>
            <a:ext cx="9296400" cy="47244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Coalition of IEPA/CCPHD/CC/ICC claims that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sz="2800" dirty="0" smtClean="0"/>
              <a:t>Ameren IP’s VSRP is legally compliant,</a:t>
            </a:r>
          </a:p>
          <a:p>
            <a:pPr lvl="2">
              <a:lnSpc>
                <a:spcPct val="90000"/>
              </a:lnSpc>
            </a:pPr>
            <a:endParaRPr lang="en-US" sz="2800" dirty="0" smtClean="0"/>
          </a:p>
          <a:p>
            <a:pPr lvl="2">
              <a:lnSpc>
                <a:spcPct val="90000"/>
              </a:lnSpc>
            </a:pPr>
            <a:r>
              <a:rPr lang="en-US" sz="2800" dirty="0" smtClean="0"/>
              <a:t>Their SRA is adequate and confirms that underground toxins present no immediate threat to public health; </a:t>
            </a:r>
          </a:p>
          <a:p>
            <a:pPr lvl="2">
              <a:lnSpc>
                <a:spcPct val="90000"/>
              </a:lnSpc>
            </a:pPr>
            <a:endParaRPr lang="en-US" sz="2800" dirty="0" smtClean="0"/>
          </a:p>
          <a:p>
            <a:pPr lvl="2">
              <a:lnSpc>
                <a:spcPct val="90000"/>
              </a:lnSpc>
            </a:pPr>
            <a:r>
              <a:rPr lang="en-US" sz="2800" dirty="0" smtClean="0"/>
              <a:t>VSRP adequate for non-residential development of urban Brownfield.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1"/>
            <a:ext cx="8991601" cy="11429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UP 478 mapping LEK of cancer cases</a:t>
            </a:r>
          </a:p>
        </p:txBody>
      </p:sp>
      <p:pic>
        <p:nvPicPr>
          <p:cNvPr id="25603" name="Picture 3" descr="map1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57150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4475"/>
            <a:ext cx="9372600" cy="1431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UP 478 mapping LEK of chronic health problems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26627" name="Picture 3" descr="map2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59436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050925"/>
          </a:xfrm>
          <a:noFill/>
          <a:ln/>
        </p:spPr>
        <p:txBody>
          <a:bodyPr/>
          <a:lstStyle/>
          <a:p>
            <a:r>
              <a:rPr lang="en-US" b="1" dirty="0" smtClean="0">
                <a:effectLst/>
              </a:rPr>
              <a:t>Personal Introduction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1295400"/>
            <a:ext cx="8312150" cy="5562600"/>
          </a:xfrm>
          <a:noFill/>
          <a:ln/>
        </p:spPr>
        <p:txBody>
          <a:bodyPr/>
          <a:lstStyle/>
          <a:p>
            <a:r>
              <a:rPr lang="en-US" sz="2800" dirty="0" smtClean="0">
                <a:effectLst/>
              </a:rPr>
              <a:t>B. Science and Masters in Public Law (LLM);</a:t>
            </a:r>
          </a:p>
          <a:p>
            <a:pPr>
              <a:buNone/>
            </a:pPr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At </a:t>
            </a:r>
            <a:r>
              <a:rPr lang="en-US" sz="2800" dirty="0" smtClean="0">
                <a:effectLst/>
              </a:rPr>
              <a:t>Cape Peninsula University of </a:t>
            </a:r>
            <a:r>
              <a:rPr lang="en-US" sz="2800" dirty="0" smtClean="0">
                <a:effectLst/>
              </a:rPr>
              <a:t>Technology (CPUT) I </a:t>
            </a:r>
            <a:r>
              <a:rPr lang="en-US" sz="2800" dirty="0" smtClean="0">
                <a:effectLst/>
              </a:rPr>
              <a:t>founded a cross campus Environmental </a:t>
            </a:r>
            <a:r>
              <a:rPr lang="en-US" sz="2800" dirty="0" smtClean="0">
                <a:effectLst/>
              </a:rPr>
              <a:t>Unit </a:t>
            </a:r>
            <a:r>
              <a:rPr lang="en-US" sz="2800" dirty="0" smtClean="0">
                <a:effectLst/>
              </a:rPr>
              <a:t>to promote PAR protocols with urban poor people </a:t>
            </a:r>
            <a:r>
              <a:rPr lang="en-US" sz="2800" dirty="0" smtClean="0">
                <a:effectLst/>
              </a:rPr>
              <a:t> </a:t>
            </a:r>
            <a:endParaRPr lang="en-US" sz="2800" dirty="0" smtClean="0">
              <a:effectLst/>
            </a:endParaRPr>
          </a:p>
          <a:p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I currently, teach a workshop and courses on </a:t>
            </a:r>
            <a:r>
              <a:rPr lang="en-US" sz="2800" dirty="0" err="1" smtClean="0">
                <a:effectLst/>
              </a:rPr>
              <a:t>Int</a:t>
            </a:r>
            <a:r>
              <a:rPr lang="en-US" sz="2800" dirty="0" smtClean="0">
                <a:effectLst/>
              </a:rPr>
              <a:t> Urban Environmental Conflicts, Social Inequalities and Right to the 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0" y="4648200"/>
            <a:ext cx="5602288" cy="15240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sz="3600" b="0" smtClean="0"/>
              <a:t/>
            </a:r>
            <a:br>
              <a:rPr lang="en-US" sz="3600" b="0" smtClean="0"/>
            </a:br>
            <a:r>
              <a:rPr lang="en-US" sz="3600" b="0" smtClean="0"/>
              <a:t/>
            </a:r>
            <a:br>
              <a:rPr lang="en-US" sz="3600" b="0" smtClean="0"/>
            </a:br>
            <a:r>
              <a:rPr lang="en-US" sz="3600" b="0" smtClean="0"/>
              <a:t/>
            </a:r>
            <a:br>
              <a:rPr lang="en-US" sz="3600" b="0" smtClean="0"/>
            </a:br>
            <a:r>
              <a:rPr lang="en-US" sz="3600" b="0" smtClean="0"/>
              <a:t>Making</a:t>
            </a:r>
            <a:br>
              <a:rPr lang="en-US" sz="3600" b="0" smtClean="0"/>
            </a:br>
            <a:r>
              <a:rPr lang="en-US" sz="3600" b="0" smtClean="0"/>
              <a:t>FMGP</a:t>
            </a:r>
            <a:br>
              <a:rPr lang="en-US" sz="3600" b="0" smtClean="0"/>
            </a:br>
            <a:r>
              <a:rPr lang="en-US" sz="3600" b="0" smtClean="0"/>
              <a:t>visible  </a:t>
            </a:r>
          </a:p>
        </p:txBody>
      </p:sp>
      <p:pic>
        <p:nvPicPr>
          <p:cNvPr id="18434" name="Picture Placeholder 3" descr="fifth and Hill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486400" cy="4114800"/>
          </a:xfrm>
        </p:spPr>
      </p:pic>
      <p:pic>
        <p:nvPicPr>
          <p:cNvPr id="18437" name="Picture 5" descr="FMGP Remediation Tent 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050" y="3030538"/>
            <a:ext cx="6965950" cy="382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  <a:noFill/>
          <a:ln/>
        </p:spPr>
        <p:txBody>
          <a:bodyPr/>
          <a:lstStyle/>
          <a:p>
            <a:r>
              <a:rPr lang="en-US" b="1" dirty="0" smtClean="0">
                <a:effectLst/>
              </a:rPr>
              <a:t>Reflection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066800"/>
            <a:ext cx="8686800" cy="5562600"/>
          </a:xfrm>
          <a:noFill/>
          <a:ln/>
        </p:spPr>
        <p:txBody>
          <a:bodyPr>
            <a:normAutofit fontScale="85000" lnSpcReduction="20000"/>
          </a:bodyPr>
          <a:lstStyle/>
          <a:p>
            <a:r>
              <a:rPr lang="en-US" sz="3300" dirty="0" smtClean="0">
                <a:effectLst/>
              </a:rPr>
              <a:t>Challenges of working in </a:t>
            </a:r>
            <a:r>
              <a:rPr lang="en-US" sz="3300" dirty="0" smtClean="0"/>
              <a:t>segregated and </a:t>
            </a:r>
            <a:r>
              <a:rPr lang="en-US" sz="3300" dirty="0" smtClean="0">
                <a:effectLst/>
              </a:rPr>
              <a:t>fragmented communities:</a:t>
            </a:r>
          </a:p>
          <a:p>
            <a:endParaRPr lang="en-US" sz="3300" dirty="0" smtClean="0">
              <a:effectLst/>
            </a:endParaRPr>
          </a:p>
          <a:p>
            <a:pPr lvl="2">
              <a:buNone/>
            </a:pPr>
            <a:r>
              <a:rPr lang="en-US" sz="3000" dirty="0" smtClean="0">
                <a:effectLst/>
              </a:rPr>
              <a:t>-difficult </a:t>
            </a:r>
            <a:r>
              <a:rPr lang="en-US" sz="2800" dirty="0" smtClean="0">
                <a:effectLst/>
              </a:rPr>
              <a:t>history of university engagement with the N. End community (</a:t>
            </a:r>
            <a:r>
              <a:rPr lang="en-US" sz="2800" dirty="0" err="1" smtClean="0">
                <a:effectLst/>
              </a:rPr>
              <a:t>eg</a:t>
            </a:r>
            <a:r>
              <a:rPr lang="en-US" sz="2800" dirty="0" smtClean="0">
                <a:effectLst/>
              </a:rPr>
              <a:t> Ken </a:t>
            </a:r>
            <a:r>
              <a:rPr lang="en-US" sz="2800" dirty="0" smtClean="0"/>
              <a:t>R</a:t>
            </a:r>
            <a:r>
              <a:rPr lang="en-US" sz="2800" dirty="0" smtClean="0">
                <a:effectLst/>
              </a:rPr>
              <a:t>eardon’s project).  C</a:t>
            </a:r>
            <a:r>
              <a:rPr lang="en-US" sz="2800" dirty="0" smtClean="0"/>
              <a:t>reation of CC neighborhood services and Neighborhood </a:t>
            </a:r>
            <a:r>
              <a:rPr lang="en-US" sz="2800" dirty="0"/>
              <a:t>W</a:t>
            </a:r>
            <a:r>
              <a:rPr lang="en-US" sz="2800" dirty="0" smtClean="0"/>
              <a:t>ellness Plan;</a:t>
            </a:r>
            <a:endParaRPr lang="en-US" sz="2800" dirty="0"/>
          </a:p>
          <a:p>
            <a:pPr lvl="2">
              <a:buNone/>
            </a:pPr>
            <a:r>
              <a:rPr lang="en-US" sz="2800" dirty="0" smtClean="0">
                <a:effectLst/>
              </a:rPr>
              <a:t>	</a:t>
            </a:r>
          </a:p>
          <a:p>
            <a:pPr lvl="2">
              <a:buNone/>
            </a:pPr>
            <a:r>
              <a:rPr lang="en-US" sz="2800" dirty="0" smtClean="0">
                <a:effectLst/>
              </a:rPr>
              <a:t>-politics of economic revitalization versus public health in c</a:t>
            </a:r>
            <a:r>
              <a:rPr lang="en-US" sz="2800" dirty="0" smtClean="0"/>
              <a:t>ity council; </a:t>
            </a:r>
          </a:p>
          <a:p>
            <a:pPr lvl="2">
              <a:buNone/>
            </a:pPr>
            <a:endParaRPr lang="en-US" sz="2800" dirty="0">
              <a:effectLst/>
            </a:endParaRPr>
          </a:p>
          <a:p>
            <a:pPr lvl="2">
              <a:buNone/>
            </a:pPr>
            <a:r>
              <a:rPr lang="en-US" sz="2800" dirty="0" smtClean="0"/>
              <a:t>-failed NGO-CBO coalition (funding)</a:t>
            </a:r>
          </a:p>
          <a:p>
            <a:pPr lvl="2">
              <a:buNone/>
            </a:pPr>
            <a:endParaRPr lang="en-US" sz="3000" dirty="0" smtClean="0">
              <a:effectLst/>
            </a:endParaRPr>
          </a:p>
          <a:p>
            <a:r>
              <a:rPr lang="en-US" sz="3300" dirty="0" smtClean="0"/>
              <a:t>Revealing adverse environmental </a:t>
            </a:r>
            <a:r>
              <a:rPr lang="en-US" sz="3300" dirty="0" smtClean="0">
                <a:effectLst/>
              </a:rPr>
              <a:t> health risks in the face of power.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effectLst/>
              </a:rPr>
              <a:t>Participatory mapping of LEK can reveal structural inequalities 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 smtClean="0">
                <a:effectLst/>
              </a:rPr>
              <a:t>LEK can offer opportunities for integrating local and scientific forms of knowledge when power disparities are not extreme;</a:t>
            </a:r>
          </a:p>
          <a:p>
            <a:pPr>
              <a:buNone/>
            </a:pPr>
            <a:r>
              <a:rPr lang="en-US" sz="2800" dirty="0" smtClean="0">
                <a:effectLst/>
              </a:rPr>
              <a:t>    </a:t>
            </a:r>
          </a:p>
          <a:p>
            <a:r>
              <a:rPr lang="en-US" sz="2800" dirty="0" smtClean="0">
                <a:effectLst/>
              </a:rPr>
              <a:t>Dissenting practices of counter-hegemonic movements create moments for participatory planning practices.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98525"/>
          </a:xfrm>
          <a:noFill/>
          <a:ln/>
        </p:spPr>
        <p:txBody>
          <a:bodyPr/>
          <a:lstStyle/>
          <a:p>
            <a:r>
              <a:rPr lang="en-US" b="1" dirty="0" smtClean="0">
                <a:effectLst/>
              </a:rPr>
              <a:t>Outline</a:t>
            </a:r>
            <a:r>
              <a:rPr lang="en-US" dirty="0" smtClean="0">
                <a:effectLst/>
              </a:rPr>
              <a:t> 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71600"/>
            <a:ext cx="8388350" cy="5257800"/>
          </a:xfrm>
          <a:noFill/>
          <a:ln/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>
                <a:effectLst/>
              </a:rPr>
              <a:t>Introduction of key debates on the role of expert and local </a:t>
            </a:r>
            <a:r>
              <a:rPr lang="en-US" sz="2800" dirty="0" err="1" smtClean="0">
                <a:effectLst/>
              </a:rPr>
              <a:t>env</a:t>
            </a:r>
            <a:r>
              <a:rPr lang="en-US" sz="2800" dirty="0" smtClean="0">
                <a:effectLst/>
              </a:rPr>
              <a:t> knowledge (LEK) for public health and planning practices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800" dirty="0" smtClean="0">
              <a:effectLst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>
                <a:effectLst/>
              </a:rPr>
              <a:t>Case study: </a:t>
            </a:r>
          </a:p>
          <a:p>
            <a:pPr marL="1009650" lvl="1" indent="-6096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C</a:t>
            </a:r>
            <a:r>
              <a:rPr lang="en-US" dirty="0" smtClean="0">
                <a:effectLst/>
              </a:rPr>
              <a:t>ontext: N. Champaign </a:t>
            </a:r>
          </a:p>
          <a:p>
            <a:pPr marL="1009650" lvl="1" indent="-6096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effectLst/>
            </a:endParaRPr>
          </a:p>
          <a:p>
            <a:pPr marL="1009650" lvl="1" indent="-6096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Community client: CUCPJ</a:t>
            </a:r>
          </a:p>
          <a:p>
            <a:pPr marL="1009650" lvl="1" indent="-6096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effectLst/>
            </a:endParaRPr>
          </a:p>
          <a:p>
            <a:pPr marL="1009650" lvl="1" indent="-6096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Conflict: environmental health risk assessment of an abandoned</a:t>
            </a:r>
          </a:p>
          <a:p>
            <a:pPr marL="1009650" lvl="1" indent="-6096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effectLst/>
            </a:endParaRPr>
          </a:p>
          <a:p>
            <a:pPr marL="1009650" lvl="1" indent="-6096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University-community collaboration through UP 478 Workshop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800" dirty="0" smtClean="0">
              <a:effectLst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>
                <a:effectLst/>
              </a:rPr>
              <a:t>Reflect on lessons of case study for key debate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  <a:ln/>
        </p:spPr>
        <p:txBody>
          <a:bodyPr/>
          <a:lstStyle/>
          <a:p>
            <a:r>
              <a:rPr lang="en-US" b="1" dirty="0" smtClean="0">
                <a:effectLst/>
              </a:rPr>
              <a:t>Key Debates 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524000"/>
            <a:ext cx="8616950" cy="4191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600" dirty="0" smtClean="0">
              <a:effectLst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800" dirty="0" smtClean="0">
                <a:effectLst/>
              </a:rPr>
              <a:t>How can local, experiential forms of knowledge and expert, scientific knowledge (of </a:t>
            </a:r>
            <a:r>
              <a:rPr lang="en-US" sz="2800" dirty="0" err="1" smtClean="0">
                <a:effectLst/>
              </a:rPr>
              <a:t>env</a:t>
            </a:r>
            <a:r>
              <a:rPr lang="en-US" sz="2800" dirty="0" smtClean="0">
                <a:effectLst/>
              </a:rPr>
              <a:t> health) interact in ways that neither exclude nor exploit/romanticize local </a:t>
            </a:r>
            <a:r>
              <a:rPr lang="en-US" sz="2800" dirty="0" err="1" smtClean="0">
                <a:effectLst/>
              </a:rPr>
              <a:t>knowledges</a:t>
            </a:r>
            <a:r>
              <a:rPr lang="en-US" sz="2800" dirty="0" smtClean="0">
                <a:effectLst/>
              </a:rPr>
              <a:t> (beyond the binary of experiential v expert knowledge)? 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2800" dirty="0" smtClean="0">
              <a:effectLst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800" dirty="0" smtClean="0">
                <a:effectLst/>
              </a:rPr>
              <a:t>How do dissenting social movements make visible the  structural inequalities in urban landscapes and promote democratic models of decision making?</a:t>
            </a:r>
          </a:p>
          <a:p>
            <a:pPr>
              <a:lnSpc>
                <a:spcPct val="80000"/>
              </a:lnSpc>
            </a:pPr>
            <a:endParaRPr lang="en-US" sz="28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LEK Debates in Public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Recognize  that scientific risk assessment’s (SRA),  are  contextual and contingent  on the willingness of citizens to accept expert scientific framings.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Emerging hybrid models call for : analytic-deliberative processes of decision making.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LEK Debates in Urban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Collaborative/Insurgent planning orientations argue that (techno-scientific) planning practices produce “ instrumental” effects and unstable spaces.</a:t>
            </a:r>
          </a:p>
          <a:p>
            <a:endParaRPr lang="en-US" sz="2800" dirty="0" smtClean="0"/>
          </a:p>
          <a:p>
            <a:r>
              <a:rPr lang="en-US" sz="2800" dirty="0" smtClean="0"/>
              <a:t>Stable spaces are the temporary outcome of struggles between formal actors and informal social movements over equitable ways to share space.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Urban Health Movements in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Urban Sanitary Movements ( Jane </a:t>
            </a:r>
            <a:r>
              <a:rPr lang="en-US" sz="3000" dirty="0" err="1" smtClean="0"/>
              <a:t>Addams’s</a:t>
            </a:r>
            <a:r>
              <a:rPr lang="en-US" sz="3000" dirty="0" smtClean="0"/>
              <a:t> 1895 Hull House Maps )</a:t>
            </a:r>
          </a:p>
          <a:p>
            <a:endParaRPr lang="en-US" sz="3000" dirty="0" smtClean="0"/>
          </a:p>
          <a:p>
            <a:r>
              <a:rPr lang="en-US" sz="3000" dirty="0" smtClean="0"/>
              <a:t>Neighborhood Health Center ( pre WW1)</a:t>
            </a:r>
          </a:p>
          <a:p>
            <a:endParaRPr lang="en-US" sz="3000" dirty="0" smtClean="0"/>
          </a:p>
          <a:p>
            <a:r>
              <a:rPr lang="en-US" sz="3000" dirty="0" smtClean="0"/>
              <a:t>1960’s Civil Rights Movements (Highlander Folk Center, TN ; Young Lords in E Harlem ; </a:t>
            </a:r>
          </a:p>
          <a:p>
            <a:endParaRPr lang="en-US" sz="3000" dirty="0" smtClean="0"/>
          </a:p>
          <a:p>
            <a:r>
              <a:rPr lang="en-US" sz="3000" dirty="0" smtClean="0"/>
              <a:t>Anti-toxics, </a:t>
            </a:r>
            <a:r>
              <a:rPr lang="en-US" sz="3000" dirty="0" err="1" smtClean="0"/>
              <a:t>Env</a:t>
            </a:r>
            <a:r>
              <a:rPr lang="en-US" sz="3000" dirty="0" smtClean="0"/>
              <a:t> Justice and Right to the City  Movements ( Lois Gibbs’s Citizens Clearing House in Love Canal, NY)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/>
        </p:spPr>
        <p:txBody>
          <a:bodyPr/>
          <a:lstStyle/>
          <a:p>
            <a:r>
              <a:rPr lang="en-US" b="1" dirty="0" smtClean="0">
                <a:effectLst/>
              </a:rPr>
              <a:t>LEK Debates in UP 478 workshop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effectLst/>
              </a:rPr>
              <a:t>UP 478 engages a community client (CU Citizens for Peace and Justice) in debates on how poor people participate in reshaping urban inequalities in CU.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effectLst/>
              </a:rPr>
              <a:t>     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</a:rPr>
              <a:t>Advocates that planning is normative field and planners should mediate between scientific experts, policy analysts and local communities in ways that promote democratic, cross-cultural dialogues.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effectLst/>
              </a:rPr>
              <a:t>Case study and Context: </a:t>
            </a: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09650" lvl="1" indent="-6096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C</a:t>
            </a:r>
            <a:r>
              <a:rPr lang="en-US" dirty="0" smtClean="0">
                <a:effectLst/>
              </a:rPr>
              <a:t>ontext: N. Champaign </a:t>
            </a:r>
          </a:p>
          <a:p>
            <a:pPr marL="1009650" lvl="1" indent="-6096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effectLst/>
            </a:endParaRPr>
          </a:p>
          <a:p>
            <a:pPr marL="1009650" lvl="1" indent="-6096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Community client: CUCPJ</a:t>
            </a:r>
          </a:p>
          <a:p>
            <a:pPr marL="1009650" lvl="1" indent="-6096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effectLst/>
            </a:endParaRPr>
          </a:p>
          <a:p>
            <a:pPr marL="1009650" lvl="1" indent="-6096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Conflict: environmental health risk assessment of an abandoned site</a:t>
            </a:r>
          </a:p>
          <a:p>
            <a:pPr marL="1009650" lvl="1" indent="-6096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effectLst/>
            </a:endParaRPr>
          </a:p>
          <a:p>
            <a:pPr marL="1009650" lvl="1" indent="-6096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Outcomes of the university-community collaboration through UP 478 Workshop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4288</TotalTime>
  <Words>826</Words>
  <Application>Microsoft Office PowerPoint</Application>
  <PresentationFormat>On-screen Show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Citizens , Experts  &amp;  Local Environmental Knowledge Ken Salo  DURP at UIUC kensalo@illinois.edu   </vt:lpstr>
      <vt:lpstr>Personal Introduction</vt:lpstr>
      <vt:lpstr>Outline </vt:lpstr>
      <vt:lpstr>Key Debates </vt:lpstr>
      <vt:lpstr>LEK Debates in Public Health </vt:lpstr>
      <vt:lpstr>LEK Debates in Urban Planning</vt:lpstr>
      <vt:lpstr>Urban Health Movements in US</vt:lpstr>
      <vt:lpstr>LEK Debates in UP 478 workshop</vt:lpstr>
      <vt:lpstr>Case study and Context:  </vt:lpstr>
      <vt:lpstr>Contested re-presentations of case study context  </vt:lpstr>
      <vt:lpstr>Case Study </vt:lpstr>
      <vt:lpstr>Former Manufactured Gas Plant in North Champaign, image circa 1953</vt:lpstr>
      <vt:lpstr>Sanborn  map of the FMGP Site, circa 1892</vt:lpstr>
      <vt:lpstr>Ameren-IP map of underground toxins, 1990</vt:lpstr>
      <vt:lpstr>Slide 15</vt:lpstr>
      <vt:lpstr>Ameren’s positions and practices </vt:lpstr>
      <vt:lpstr>Other actors’ positions and practices</vt:lpstr>
      <vt:lpstr>UP 478 mapping LEK of cancer cases</vt:lpstr>
      <vt:lpstr>UP 478 mapping LEK of chronic health problems </vt:lpstr>
      <vt:lpstr>   Making FMGP visible  </vt:lpstr>
      <vt:lpstr>Reflection</vt:lpstr>
      <vt:lpstr>Conclusion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Champaign &amp; Urbana  Gas, Light, &amp; Coke</dc:title>
  <dc:creator>chuck allen</dc:creator>
  <cp:lastModifiedBy>DURP</cp:lastModifiedBy>
  <cp:revision>124</cp:revision>
  <dcterms:created xsi:type="dcterms:W3CDTF">2007-11-29T16:20:43Z</dcterms:created>
  <dcterms:modified xsi:type="dcterms:W3CDTF">2010-09-01T19:28:32Z</dcterms:modified>
</cp:coreProperties>
</file>